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70" r:id="rId6"/>
    <p:sldId id="259" r:id="rId7"/>
    <p:sldId id="262" r:id="rId8"/>
    <p:sldId id="276" r:id="rId9"/>
    <p:sldId id="277" r:id="rId10"/>
    <p:sldId id="278" r:id="rId11"/>
    <p:sldId id="279" r:id="rId12"/>
    <p:sldId id="280" r:id="rId13"/>
    <p:sldId id="281" r:id="rId14"/>
    <p:sldId id="283" r:id="rId15"/>
    <p:sldId id="282" r:id="rId16"/>
    <p:sldId id="267" r:id="rId17"/>
    <p:sldId id="271" r:id="rId18"/>
    <p:sldId id="268" r:id="rId19"/>
    <p:sldId id="272" r:id="rId20"/>
    <p:sldId id="269" r:id="rId21"/>
    <p:sldId id="261" r:id="rId22"/>
    <p:sldId id="263" r:id="rId23"/>
    <p:sldId id="264" r:id="rId24"/>
    <p:sldId id="266" r:id="rId25"/>
    <p:sldId id="273" r:id="rId26"/>
    <p:sldId id="275" r:id="rId27"/>
    <p:sldId id="284" r:id="rId28"/>
    <p:sldId id="285" r:id="rId29"/>
    <p:sldId id="286" r:id="rId30"/>
    <p:sldId id="287" r:id="rId31"/>
    <p:sldId id="274" r:id="rId3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57" d="100"/>
          <a:sy n="57" d="100"/>
        </p:scale>
        <p:origin x="72" y="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2BEE1-6F52-4240-B512-7A1A02ACD52F}" type="datetimeFigureOut">
              <a:rPr lang="cs-CZ" smtClean="0"/>
              <a:t>6.2.2017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C48B6-2A13-4299-A6A5-607CE7F6F66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9012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2BEE1-6F52-4240-B512-7A1A02ACD52F}" type="datetimeFigureOut">
              <a:rPr lang="cs-CZ" smtClean="0"/>
              <a:t>6.2.2017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C48B6-2A13-4299-A6A5-607CE7F6F66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3850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2BEE1-6F52-4240-B512-7A1A02ACD52F}" type="datetimeFigureOut">
              <a:rPr lang="cs-CZ" smtClean="0"/>
              <a:t>6.2.2017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C48B6-2A13-4299-A6A5-607CE7F6F66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6045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2BEE1-6F52-4240-B512-7A1A02ACD52F}" type="datetimeFigureOut">
              <a:rPr lang="cs-CZ" smtClean="0"/>
              <a:t>6.2.2017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C48B6-2A13-4299-A6A5-607CE7F6F66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8332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2BEE1-6F52-4240-B512-7A1A02ACD52F}" type="datetimeFigureOut">
              <a:rPr lang="cs-CZ" smtClean="0"/>
              <a:t>6.2.2017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C48B6-2A13-4299-A6A5-607CE7F6F66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0759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2BEE1-6F52-4240-B512-7A1A02ACD52F}" type="datetimeFigureOut">
              <a:rPr lang="cs-CZ" smtClean="0"/>
              <a:t>6.2.2017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C48B6-2A13-4299-A6A5-607CE7F6F66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6032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2BEE1-6F52-4240-B512-7A1A02ACD52F}" type="datetimeFigureOut">
              <a:rPr lang="cs-CZ" smtClean="0"/>
              <a:t>6.2.2017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C48B6-2A13-4299-A6A5-607CE7F6F66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9564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2BEE1-6F52-4240-B512-7A1A02ACD52F}" type="datetimeFigureOut">
              <a:rPr lang="cs-CZ" smtClean="0"/>
              <a:t>6.2.2017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C48B6-2A13-4299-A6A5-607CE7F6F66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9543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2BEE1-6F52-4240-B512-7A1A02ACD52F}" type="datetimeFigureOut">
              <a:rPr lang="cs-CZ" smtClean="0"/>
              <a:t>6.2.2017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C48B6-2A13-4299-A6A5-607CE7F6F66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6277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2BEE1-6F52-4240-B512-7A1A02ACD52F}" type="datetimeFigureOut">
              <a:rPr lang="cs-CZ" smtClean="0"/>
              <a:t>6.2.2017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C48B6-2A13-4299-A6A5-607CE7F6F66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9387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2BEE1-6F52-4240-B512-7A1A02ACD52F}" type="datetimeFigureOut">
              <a:rPr lang="cs-CZ" smtClean="0"/>
              <a:t>6.2.2017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C48B6-2A13-4299-A6A5-607CE7F6F66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2850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F2BEE1-6F52-4240-B512-7A1A02ACD52F}" type="datetimeFigureOut">
              <a:rPr lang="cs-CZ" smtClean="0"/>
              <a:t>6.2.2017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BC48B6-2A13-4299-A6A5-607CE7F6F66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6771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Respirační selhání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4347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Respirační selhání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dirty="0" smtClean="0"/>
              <a:t>Porucha, při které respirační systém není schopen zajistit adekvátní výměnu plynů – O2 a CO2 mezi krví a zevním prostředím</a:t>
            </a:r>
          </a:p>
          <a:p>
            <a:r>
              <a:rPr lang="cs-CZ" dirty="0" smtClean="0"/>
              <a:t>Typ I (parciální) – </a:t>
            </a:r>
            <a:r>
              <a:rPr lang="cs-CZ" dirty="0" err="1" smtClean="0"/>
              <a:t>hypoxemické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               nízké paO2 &lt; 8kPa, nízké nebo normální paCO2</a:t>
            </a:r>
          </a:p>
          <a:p>
            <a:r>
              <a:rPr lang="cs-CZ" dirty="0" smtClean="0"/>
              <a:t>Typ II (globální) – ventilační (</a:t>
            </a:r>
            <a:r>
              <a:rPr lang="cs-CZ" dirty="0" err="1" smtClean="0"/>
              <a:t>hyperkapnické</a:t>
            </a:r>
            <a:r>
              <a:rPr lang="cs-CZ" dirty="0" smtClean="0"/>
              <a:t>)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         </a:t>
            </a:r>
            <a:r>
              <a:rPr lang="cs-CZ" dirty="0" err="1" smtClean="0"/>
              <a:t>hyperkapnie</a:t>
            </a:r>
            <a:r>
              <a:rPr lang="cs-CZ" dirty="0" smtClean="0"/>
              <a:t> &gt;6,5kPa, normální nebo nízké paO2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         </a:t>
            </a:r>
            <a:r>
              <a:rPr lang="cs-CZ" dirty="0" err="1" smtClean="0"/>
              <a:t>ph</a:t>
            </a:r>
            <a:r>
              <a:rPr lang="cs-CZ" dirty="0" smtClean="0"/>
              <a:t> &lt; 7,3 u akutního ventilačního selhání, normální u chronického</a:t>
            </a:r>
          </a:p>
          <a:p>
            <a:endParaRPr lang="cs-CZ" dirty="0"/>
          </a:p>
          <a:p>
            <a:r>
              <a:rPr lang="cs-CZ" dirty="0" smtClean="0"/>
              <a:t>Akutní </a:t>
            </a:r>
            <a:r>
              <a:rPr lang="cs-CZ" dirty="0" err="1" smtClean="0"/>
              <a:t>vs</a:t>
            </a:r>
            <a:r>
              <a:rPr lang="cs-CZ" dirty="0" smtClean="0"/>
              <a:t> chronické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2316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703382"/>
          </a:xfrm>
        </p:spPr>
        <p:txBody>
          <a:bodyPr/>
          <a:lstStyle/>
          <a:p>
            <a:r>
              <a:rPr lang="cs-CZ" dirty="0" smtClean="0"/>
              <a:t>Respirační selhání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623" y="2068508"/>
            <a:ext cx="5761577" cy="4230529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3067463" y="4183772"/>
            <a:ext cx="768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 smtClean="0"/>
              <a:t>Typ I</a:t>
            </a:r>
            <a:endParaRPr lang="cs-CZ" sz="2400" dirty="0"/>
          </a:p>
        </p:txBody>
      </p:sp>
      <p:sp>
        <p:nvSpPr>
          <p:cNvPr id="9" name="TextovéPole 8"/>
          <p:cNvSpPr txBox="1"/>
          <p:nvPr/>
        </p:nvSpPr>
        <p:spPr>
          <a:xfrm>
            <a:off x="7620000" y="2895600"/>
            <a:ext cx="109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Typ II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821665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450850"/>
            <a:ext cx="10515600" cy="1325563"/>
          </a:xfrm>
        </p:spPr>
        <p:txBody>
          <a:bodyPr/>
          <a:lstStyle/>
          <a:p>
            <a:r>
              <a:rPr lang="cs-CZ" dirty="0" smtClean="0"/>
              <a:t>Výměna plynů – </a:t>
            </a:r>
            <a:r>
              <a:rPr lang="cs-CZ" dirty="0" err="1" smtClean="0"/>
              <a:t>gas</a:t>
            </a:r>
            <a:r>
              <a:rPr lang="cs-CZ" dirty="0" smtClean="0"/>
              <a:t> </a:t>
            </a:r>
            <a:r>
              <a:rPr lang="cs-CZ" dirty="0" err="1" smtClean="0"/>
              <a:t>exchange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z</a:t>
            </a:r>
            <a:r>
              <a:rPr lang="cs-CZ" dirty="0" smtClean="0"/>
              <a:t>evní dýchání </a:t>
            </a:r>
          </a:p>
          <a:p>
            <a:pPr marL="0" indent="0">
              <a:buNone/>
            </a:pPr>
            <a:r>
              <a:rPr lang="cs-CZ" dirty="0" smtClean="0"/>
              <a:t>   zevní prostředí          plíce (alveoly)        krev (plicní kapiláry)   -   O2 </a:t>
            </a:r>
          </a:p>
          <a:p>
            <a:pPr marL="0" indent="0">
              <a:buNone/>
            </a:pPr>
            <a:r>
              <a:rPr lang="cs-CZ" dirty="0" smtClean="0"/>
              <a:t>   krev (plicní kapiláry)         plíce(alveoly)        zevní prostředí  - CO2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 alveolo - kapilární membrána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/>
              <a:t>v</a:t>
            </a:r>
            <a:r>
              <a:rPr lang="cs-CZ" dirty="0" smtClean="0"/>
              <a:t>nitřní dýchání</a:t>
            </a:r>
          </a:p>
          <a:p>
            <a:pPr marL="0" indent="0">
              <a:buNone/>
            </a:pPr>
            <a:r>
              <a:rPr lang="cs-CZ" dirty="0" smtClean="0"/>
              <a:t>   výměna respiračních plynů (O2 a CO2) </a:t>
            </a:r>
          </a:p>
          <a:p>
            <a:pPr marL="0" indent="0">
              <a:buNone/>
            </a:pPr>
            <a:r>
              <a:rPr lang="cs-CZ" dirty="0" smtClean="0"/>
              <a:t>   mezi krví (periferní kapiláry) a tkáněmi/buňkou 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5" name="Šipka doprava 4"/>
          <p:cNvSpPr/>
          <p:nvPr/>
        </p:nvSpPr>
        <p:spPr>
          <a:xfrm>
            <a:off x="3492500" y="2407793"/>
            <a:ext cx="521208" cy="319532"/>
          </a:xfrm>
          <a:prstGeom prst="rightArrow">
            <a:avLst>
              <a:gd name="adj1" fmla="val 50000"/>
              <a:gd name="adj2" fmla="val 526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Šipka doprava 5"/>
          <p:cNvSpPr/>
          <p:nvPr/>
        </p:nvSpPr>
        <p:spPr>
          <a:xfrm>
            <a:off x="6147308" y="2411857"/>
            <a:ext cx="520700" cy="3154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Šipka doprava 6"/>
          <p:cNvSpPr/>
          <p:nvPr/>
        </p:nvSpPr>
        <p:spPr>
          <a:xfrm>
            <a:off x="4153408" y="2933699"/>
            <a:ext cx="570992" cy="3316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Šipka doprava 7"/>
          <p:cNvSpPr/>
          <p:nvPr/>
        </p:nvSpPr>
        <p:spPr>
          <a:xfrm>
            <a:off x="6743700" y="2928365"/>
            <a:ext cx="571500" cy="3195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731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999" y="829733"/>
            <a:ext cx="6798001" cy="5703891"/>
          </a:xfrm>
        </p:spPr>
      </p:pic>
    </p:spTree>
    <p:extLst>
      <p:ext uri="{BB962C8B-B14F-4D97-AF65-F5344CB8AC3E}">
        <p14:creationId xmlns:p14="http://schemas.microsoft.com/office/powerpoint/2010/main" val="105301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Termínem akutní nebo chronické respirační selhání/insuficience se rozumí selhání zevní ventilace, tedy porucha výměny plynů na </a:t>
            </a:r>
            <a:r>
              <a:rPr lang="cs-CZ" dirty="0" err="1" smtClean="0"/>
              <a:t>alveolokapilární</a:t>
            </a:r>
            <a:r>
              <a:rPr lang="cs-CZ" dirty="0" smtClean="0"/>
              <a:t> membráně nebo porucha výměny plynů mezi plícemi a zevním prostředím</a:t>
            </a:r>
          </a:p>
          <a:p>
            <a:endParaRPr lang="cs-CZ" dirty="0"/>
          </a:p>
          <a:p>
            <a:r>
              <a:rPr lang="cs-CZ" dirty="0" smtClean="0"/>
              <a:t>Vnitřní dýcháni probíhá na úrovni mitochondrií a do syndromu respirační insuficience se v klinické medicíně nezahrnuje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4464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Výměna respiračních plynů v plicích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818" y="1690688"/>
            <a:ext cx="6722364" cy="5004054"/>
          </a:xfrm>
        </p:spPr>
      </p:pic>
    </p:spTree>
    <p:extLst>
      <p:ext uri="{BB962C8B-B14F-4D97-AF65-F5344CB8AC3E}">
        <p14:creationId xmlns:p14="http://schemas.microsoft.com/office/powerpoint/2010/main" val="158023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Ventilace/</a:t>
            </a:r>
            <a:r>
              <a:rPr lang="cs-CZ" dirty="0" err="1" smtClean="0"/>
              <a:t>perfuze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Ideální stav je V/Q = 1     každý alveolus je optimálně </a:t>
            </a:r>
            <a:r>
              <a:rPr lang="cs-CZ" dirty="0" err="1" smtClean="0"/>
              <a:t>perfundován</a:t>
            </a:r>
            <a:endParaRPr lang="cs-CZ" dirty="0" smtClean="0"/>
          </a:p>
          <a:p>
            <a:r>
              <a:rPr lang="cs-CZ" dirty="0" smtClean="0"/>
              <a:t>V/Q v plicích je velmi nehomogenní i za fyziologických podmínek</a:t>
            </a:r>
          </a:p>
          <a:p>
            <a:r>
              <a:rPr lang="cs-CZ" dirty="0" smtClean="0"/>
              <a:t>Souvisí s polohou pacienta a je ovlivněn gravitací, </a:t>
            </a:r>
            <a:r>
              <a:rPr lang="cs-CZ" dirty="0" err="1" smtClean="0"/>
              <a:t>densitou</a:t>
            </a:r>
            <a:r>
              <a:rPr lang="cs-CZ" dirty="0" smtClean="0"/>
              <a:t> kapilárního řečiště a </a:t>
            </a:r>
            <a:r>
              <a:rPr lang="cs-CZ" dirty="0" err="1" smtClean="0"/>
              <a:t>intrapleurálním</a:t>
            </a:r>
            <a:r>
              <a:rPr lang="cs-CZ" dirty="0" smtClean="0"/>
              <a:t> tlakem v daném regionu plic</a:t>
            </a:r>
          </a:p>
          <a:p>
            <a:endParaRPr lang="cs-CZ" dirty="0"/>
          </a:p>
          <a:p>
            <a:r>
              <a:rPr lang="cs-CZ" dirty="0" smtClean="0"/>
              <a:t>Výsledný V/Q je sumou všech </a:t>
            </a:r>
            <a:r>
              <a:rPr lang="cs-CZ" dirty="0" err="1" smtClean="0"/>
              <a:t>alveolokapilárních</a:t>
            </a:r>
            <a:r>
              <a:rPr lang="cs-CZ" dirty="0" smtClean="0"/>
              <a:t> jednotek plic</a:t>
            </a:r>
          </a:p>
          <a:p>
            <a:r>
              <a:rPr lang="cs-CZ" dirty="0" smtClean="0"/>
              <a:t>Fyziologický V/Q je 0,8</a:t>
            </a:r>
          </a:p>
          <a:p>
            <a:r>
              <a:rPr lang="cs-CZ" dirty="0" smtClean="0"/>
              <a:t>Dva extrémy </a:t>
            </a:r>
          </a:p>
          <a:p>
            <a:r>
              <a:rPr lang="cs-CZ" dirty="0" smtClean="0"/>
              <a:t>V/Q = 0   plicní </a:t>
            </a:r>
            <a:r>
              <a:rPr lang="cs-CZ" dirty="0" err="1" smtClean="0"/>
              <a:t>shunt</a:t>
            </a:r>
            <a:r>
              <a:rPr lang="cs-CZ" dirty="0" smtClean="0"/>
              <a:t>      V/Q = </a:t>
            </a:r>
            <a:r>
              <a:rPr lang="cs-CZ" sz="3200" dirty="0" smtClean="0"/>
              <a:t>∞ </a:t>
            </a:r>
            <a:r>
              <a:rPr lang="cs-CZ" dirty="0" smtClean="0"/>
              <a:t>mrtvý prostor</a:t>
            </a:r>
            <a:r>
              <a:rPr lang="cs-CZ" sz="3200" dirty="0" smtClean="0"/>
              <a:t>  </a:t>
            </a:r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291440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000" y="778933"/>
            <a:ext cx="7884000" cy="5752229"/>
          </a:xfrm>
        </p:spPr>
      </p:pic>
    </p:spTree>
    <p:extLst>
      <p:ext uri="{BB962C8B-B14F-4D97-AF65-F5344CB8AC3E}">
        <p14:creationId xmlns:p14="http://schemas.microsoft.com/office/powerpoint/2010/main" val="249778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463550"/>
            <a:ext cx="10515600" cy="1325563"/>
          </a:xfrm>
        </p:spPr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50"/>
            <a:ext cx="6062133" cy="4243918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307841"/>
            <a:ext cx="6084000" cy="5193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425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000" y="809625"/>
            <a:ext cx="9288000" cy="5610886"/>
          </a:xfrm>
        </p:spPr>
      </p:pic>
    </p:spTree>
    <p:extLst>
      <p:ext uri="{BB962C8B-B14F-4D97-AF65-F5344CB8AC3E}">
        <p14:creationId xmlns:p14="http://schemas.microsoft.com/office/powerpoint/2010/main" val="386923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546" y="1903606"/>
            <a:ext cx="5070254" cy="4351338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68047">
            <a:off x="936039" y="1852525"/>
            <a:ext cx="5216662" cy="307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580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Mrtvý prostor </a:t>
            </a:r>
            <a:r>
              <a:rPr lang="cs-CZ" dirty="0" err="1" smtClean="0"/>
              <a:t>vs</a:t>
            </a:r>
            <a:r>
              <a:rPr lang="cs-CZ" dirty="0" smtClean="0"/>
              <a:t> plicní </a:t>
            </a:r>
            <a:r>
              <a:rPr lang="cs-CZ" dirty="0" err="1" smtClean="0"/>
              <a:t>shunt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83" y="2028825"/>
            <a:ext cx="4947231" cy="4140000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618" y="2028825"/>
            <a:ext cx="5947382" cy="37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2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000" y="0"/>
            <a:ext cx="9864000" cy="6788323"/>
          </a:xfrm>
        </p:spPr>
      </p:pic>
    </p:spTree>
    <p:extLst>
      <p:ext uri="{BB962C8B-B14F-4D97-AF65-F5344CB8AC3E}">
        <p14:creationId xmlns:p14="http://schemas.microsoft.com/office/powerpoint/2010/main" val="40733517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Plicní </a:t>
            </a:r>
            <a:r>
              <a:rPr lang="cs-CZ" dirty="0" err="1" smtClean="0"/>
              <a:t>shunt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800" y="132292"/>
            <a:ext cx="6192000" cy="6747901"/>
          </a:xfrm>
        </p:spPr>
      </p:pic>
    </p:spTree>
    <p:extLst>
      <p:ext uri="{BB962C8B-B14F-4D97-AF65-F5344CB8AC3E}">
        <p14:creationId xmlns:p14="http://schemas.microsoft.com/office/powerpoint/2010/main" val="128074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Transport respiračních plynů krví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Zajištěn krevním oběhem</a:t>
            </a:r>
          </a:p>
          <a:p>
            <a:pPr marL="0" indent="0">
              <a:buNone/>
            </a:pPr>
            <a:r>
              <a:rPr lang="cs-CZ" dirty="0" smtClean="0"/>
              <a:t> plicní kapiláry –  L srdce – arterie – systémové kapiláry – vény –  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P srdce – plicní kapiláry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O2 – vázaný na </a:t>
            </a:r>
            <a:r>
              <a:rPr lang="cs-CZ" dirty="0" err="1" smtClean="0"/>
              <a:t>Hb</a:t>
            </a:r>
            <a:r>
              <a:rPr lang="cs-CZ" dirty="0" smtClean="0"/>
              <a:t>                98,5%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    rozpuštěný v plasmě     1,5%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CO2 – HCO3 v plasmě             70%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       rozpuštěný v plasmě     7%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       vázaný na </a:t>
            </a:r>
            <a:r>
              <a:rPr lang="cs-CZ" dirty="0" err="1" smtClean="0"/>
              <a:t>Hb</a:t>
            </a:r>
            <a:r>
              <a:rPr lang="cs-CZ" dirty="0" smtClean="0"/>
              <a:t>                 23%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9918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000" y="773882"/>
            <a:ext cx="7344000" cy="5631467"/>
          </a:xfrm>
        </p:spPr>
      </p:pic>
    </p:spTree>
    <p:extLst>
      <p:ext uri="{BB962C8B-B14F-4D97-AF65-F5344CB8AC3E}">
        <p14:creationId xmlns:p14="http://schemas.microsoft.com/office/powerpoint/2010/main" val="243309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Transport O2 krví</a:t>
            </a:r>
            <a:endParaRPr lang="cs-CZ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129051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525" y="663718"/>
            <a:ext cx="8748000" cy="5746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48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Transport CO2 krví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136" y="1825625"/>
            <a:ext cx="5795727" cy="4351338"/>
          </a:xfrm>
        </p:spPr>
      </p:pic>
    </p:spTree>
    <p:extLst>
      <p:ext uri="{BB962C8B-B14F-4D97-AF65-F5344CB8AC3E}">
        <p14:creationId xmlns:p14="http://schemas.microsoft.com/office/powerpoint/2010/main" val="385158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Parciální tlaky paO2 a paCO2 v těle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611" y="1624068"/>
            <a:ext cx="5545265" cy="5182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059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Hypoxemie</a:t>
            </a:r>
            <a:r>
              <a:rPr lang="cs-CZ" dirty="0" smtClean="0"/>
              <a:t> </a:t>
            </a:r>
            <a:r>
              <a:rPr lang="cs-CZ" dirty="0" err="1" smtClean="0"/>
              <a:t>vs</a:t>
            </a:r>
            <a:r>
              <a:rPr lang="cs-CZ" dirty="0" smtClean="0"/>
              <a:t> hypoxie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 smtClean="0"/>
              <a:t>Hypoxemie</a:t>
            </a:r>
            <a:r>
              <a:rPr lang="cs-CZ" dirty="0" smtClean="0"/>
              <a:t> – snížený parciální tlak O2 v krvi – paO2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             tomu odpovídá i snížená saturace </a:t>
            </a:r>
            <a:r>
              <a:rPr lang="cs-CZ" dirty="0" err="1" smtClean="0"/>
              <a:t>Hb</a:t>
            </a:r>
            <a:r>
              <a:rPr lang="cs-CZ" dirty="0" smtClean="0"/>
              <a:t> kyslíkem – SaO2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               paO2    12,9 </a:t>
            </a:r>
            <a:r>
              <a:rPr lang="cs-CZ" dirty="0" err="1" smtClean="0"/>
              <a:t>kPa</a:t>
            </a:r>
            <a:r>
              <a:rPr lang="cs-CZ" dirty="0" smtClean="0"/>
              <a:t>    ~     97% SaO2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               paO2      6,7 </a:t>
            </a:r>
            <a:r>
              <a:rPr lang="cs-CZ" dirty="0" err="1" smtClean="0"/>
              <a:t>kPa</a:t>
            </a:r>
            <a:r>
              <a:rPr lang="cs-CZ" dirty="0" smtClean="0"/>
              <a:t>    ~     85% SaO2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 Hypoxie – snížený parciální tlak O2 ve tkáních/buňce – ptO2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007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Typy hypoxie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Hypoxická hypoxie – snížená dodávka O2  - nadmořská výška</a:t>
            </a:r>
          </a:p>
          <a:p>
            <a:r>
              <a:rPr lang="cs-CZ" dirty="0"/>
              <a:t> </a:t>
            </a:r>
            <a:r>
              <a:rPr lang="cs-CZ" dirty="0" smtClean="0"/>
              <a:t>                                                                            ventilační selhání</a:t>
            </a:r>
          </a:p>
          <a:p>
            <a:r>
              <a:rPr lang="cs-CZ" dirty="0"/>
              <a:t> </a:t>
            </a:r>
            <a:r>
              <a:rPr lang="cs-CZ" dirty="0" smtClean="0"/>
              <a:t>                                                                            plicní </a:t>
            </a:r>
            <a:r>
              <a:rPr lang="cs-CZ" dirty="0" err="1" smtClean="0"/>
              <a:t>shunt</a:t>
            </a:r>
            <a:endParaRPr lang="cs-CZ" dirty="0" smtClean="0"/>
          </a:p>
          <a:p>
            <a:r>
              <a:rPr lang="cs-CZ" dirty="0" smtClean="0"/>
              <a:t>Anemická hypoxie – transportní kapacita </a:t>
            </a:r>
            <a:r>
              <a:rPr lang="cs-CZ" dirty="0" err="1" smtClean="0"/>
              <a:t>Hb</a:t>
            </a:r>
            <a:r>
              <a:rPr lang="cs-CZ" dirty="0" smtClean="0"/>
              <a:t> snížena, normální paO2</a:t>
            </a:r>
          </a:p>
          <a:p>
            <a:r>
              <a:rPr lang="cs-CZ" dirty="0"/>
              <a:t> </a:t>
            </a:r>
            <a:r>
              <a:rPr lang="cs-CZ" dirty="0" smtClean="0"/>
              <a:t>                                                               anemie, CO intoxikace</a:t>
            </a:r>
          </a:p>
          <a:p>
            <a:r>
              <a:rPr lang="cs-CZ" dirty="0" smtClean="0"/>
              <a:t>Stagnační hypoxie – selhání cirkulace a transportu O2 tkáním</a:t>
            </a:r>
          </a:p>
          <a:p>
            <a:r>
              <a:rPr lang="cs-CZ" dirty="0"/>
              <a:t> </a:t>
            </a:r>
            <a:r>
              <a:rPr lang="cs-CZ" dirty="0" smtClean="0"/>
              <a:t>                                                               šoky, plicní embolie    </a:t>
            </a:r>
          </a:p>
          <a:p>
            <a:r>
              <a:rPr lang="cs-CZ" dirty="0" err="1" smtClean="0"/>
              <a:t>Histotoxická</a:t>
            </a:r>
            <a:r>
              <a:rPr lang="cs-CZ" dirty="0" smtClean="0"/>
              <a:t>/tkáňová hypoxie – porucha celulárního metabolismu O2</a:t>
            </a:r>
          </a:p>
          <a:p>
            <a:r>
              <a:rPr lang="cs-CZ" dirty="0"/>
              <a:t> </a:t>
            </a:r>
            <a:r>
              <a:rPr lang="cs-CZ" dirty="0" smtClean="0"/>
              <a:t>                                                               otrava kyanidy, arsenem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4146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134" y="0"/>
            <a:ext cx="7766674" cy="679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84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Patofyziologie respiračního selhání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Porucha </a:t>
            </a:r>
            <a:r>
              <a:rPr lang="cs-CZ" dirty="0" err="1" smtClean="0"/>
              <a:t>oxygenace</a:t>
            </a:r>
            <a:r>
              <a:rPr lang="cs-CZ" dirty="0" smtClean="0"/>
              <a:t> – </a:t>
            </a:r>
            <a:r>
              <a:rPr lang="cs-CZ" dirty="0" err="1" smtClean="0"/>
              <a:t>oxygenační</a:t>
            </a:r>
            <a:r>
              <a:rPr lang="cs-CZ" dirty="0" smtClean="0"/>
              <a:t> selhání</a:t>
            </a:r>
          </a:p>
          <a:p>
            <a:r>
              <a:rPr lang="cs-CZ" dirty="0"/>
              <a:t> </a:t>
            </a:r>
            <a:r>
              <a:rPr lang="cs-CZ" dirty="0" smtClean="0"/>
              <a:t>     porucha výměny plynů na </a:t>
            </a:r>
            <a:r>
              <a:rPr lang="cs-CZ" dirty="0" err="1" smtClean="0"/>
              <a:t>alveolokapilární</a:t>
            </a:r>
            <a:r>
              <a:rPr lang="cs-CZ" dirty="0" smtClean="0"/>
              <a:t> membráně</a:t>
            </a:r>
          </a:p>
          <a:p>
            <a:r>
              <a:rPr lang="cs-CZ" dirty="0"/>
              <a:t> </a:t>
            </a:r>
            <a:r>
              <a:rPr lang="cs-CZ" dirty="0" smtClean="0"/>
              <a:t>     může nastat i při závažné hypoventilaci</a:t>
            </a:r>
          </a:p>
          <a:p>
            <a:endParaRPr lang="cs-CZ" dirty="0"/>
          </a:p>
          <a:p>
            <a:r>
              <a:rPr lang="cs-CZ" dirty="0" smtClean="0"/>
              <a:t>Porucha ventilace – ventilační selhání</a:t>
            </a:r>
          </a:p>
          <a:p>
            <a:r>
              <a:rPr lang="cs-CZ" dirty="0"/>
              <a:t> </a:t>
            </a:r>
            <a:r>
              <a:rPr lang="cs-CZ" dirty="0" smtClean="0"/>
              <a:t>     snížení minutové ventilace</a:t>
            </a:r>
          </a:p>
          <a:p>
            <a:r>
              <a:rPr lang="cs-CZ" dirty="0"/>
              <a:t> </a:t>
            </a:r>
            <a:r>
              <a:rPr lang="cs-CZ" dirty="0" smtClean="0"/>
              <a:t>     nepoměr mezi ↑ nároky na ventilaci a ventilační kapacitou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7207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800" y="807876"/>
            <a:ext cx="5112000" cy="5129087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00" y="1219397"/>
            <a:ext cx="5364000" cy="4306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84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Hypoxemické</a:t>
            </a:r>
            <a:r>
              <a:rPr lang="cs-CZ" dirty="0" smtClean="0"/>
              <a:t> respirační selhání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Patofyziologický mechanismus</a:t>
            </a:r>
          </a:p>
          <a:p>
            <a:r>
              <a:rPr lang="cs-CZ" dirty="0"/>
              <a:t> </a:t>
            </a:r>
            <a:r>
              <a:rPr lang="cs-CZ" dirty="0" smtClean="0"/>
              <a:t>                        a) nepoměr V/Q  , zvyšuje se A-a gradient pro O2 </a:t>
            </a:r>
          </a:p>
          <a:p>
            <a:r>
              <a:rPr lang="cs-CZ" dirty="0"/>
              <a:t> </a:t>
            </a:r>
            <a:r>
              <a:rPr lang="cs-CZ" dirty="0" smtClean="0"/>
              <a:t>                        b) plicní </a:t>
            </a:r>
            <a:r>
              <a:rPr lang="cs-CZ" dirty="0" err="1" smtClean="0"/>
              <a:t>shunt</a:t>
            </a:r>
            <a:r>
              <a:rPr lang="cs-CZ" dirty="0" smtClean="0"/>
              <a:t>           </a:t>
            </a:r>
            <a:r>
              <a:rPr lang="cs-CZ" sz="2400" dirty="0" smtClean="0"/>
              <a:t>často kombinace obou</a:t>
            </a:r>
          </a:p>
          <a:p>
            <a:r>
              <a:rPr lang="cs-CZ" sz="2400" dirty="0"/>
              <a:t> </a:t>
            </a:r>
            <a:r>
              <a:rPr lang="cs-CZ" sz="2400" dirty="0" smtClean="0"/>
              <a:t>               c) těžká hypoventilace</a:t>
            </a:r>
          </a:p>
          <a:p>
            <a:r>
              <a:rPr lang="cs-CZ" sz="2400" dirty="0" err="1" smtClean="0"/>
              <a:t>Etilogie</a:t>
            </a:r>
            <a:r>
              <a:rPr lang="cs-CZ" sz="2400" dirty="0" smtClean="0"/>
              <a:t>: a) nízký V/Q – obstrukce DC, intersticiální plicní nemoc, infekce DC,   </a:t>
            </a:r>
          </a:p>
          <a:p>
            <a:pPr marL="0" indent="0">
              <a:buNone/>
            </a:pPr>
            <a:r>
              <a:rPr lang="cs-CZ" sz="2400" dirty="0"/>
              <a:t> </a:t>
            </a:r>
            <a:r>
              <a:rPr lang="cs-CZ" sz="2400" dirty="0" smtClean="0"/>
              <a:t>                                            zvýšený Q při normální ventilaci – plicní embolie</a:t>
            </a:r>
          </a:p>
          <a:p>
            <a:r>
              <a:rPr lang="cs-CZ" sz="2400" dirty="0"/>
              <a:t> </a:t>
            </a:r>
            <a:r>
              <a:rPr lang="cs-CZ" sz="2400" dirty="0" smtClean="0"/>
              <a:t>                   podání O2 koriguje </a:t>
            </a:r>
            <a:r>
              <a:rPr lang="cs-CZ" sz="2400" dirty="0" err="1" smtClean="0"/>
              <a:t>hypoxemii</a:t>
            </a:r>
            <a:r>
              <a:rPr lang="cs-CZ" sz="2400" dirty="0" smtClean="0"/>
              <a:t>!!!</a:t>
            </a:r>
          </a:p>
          <a:p>
            <a:r>
              <a:rPr lang="cs-CZ" sz="2400" dirty="0"/>
              <a:t> </a:t>
            </a:r>
            <a:r>
              <a:rPr lang="cs-CZ" sz="2400" dirty="0" smtClean="0"/>
              <a:t>              b) pneumonie, </a:t>
            </a:r>
            <a:r>
              <a:rPr lang="cs-CZ" sz="2400" dirty="0" err="1" smtClean="0"/>
              <a:t>atelektáza</a:t>
            </a:r>
            <a:r>
              <a:rPr lang="cs-CZ" sz="2400" dirty="0" smtClean="0"/>
              <a:t>, těžký plicní edém</a:t>
            </a:r>
          </a:p>
          <a:p>
            <a:r>
              <a:rPr lang="cs-CZ" sz="2400" dirty="0"/>
              <a:t> </a:t>
            </a:r>
            <a:r>
              <a:rPr lang="cs-CZ" sz="2400" dirty="0" smtClean="0"/>
              <a:t>                   podání O2 neúčinné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8012560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562" y="1825625"/>
            <a:ext cx="3992875" cy="4351338"/>
          </a:xfrm>
        </p:spPr>
      </p:pic>
    </p:spTree>
    <p:extLst>
      <p:ext uri="{BB962C8B-B14F-4D97-AF65-F5344CB8AC3E}">
        <p14:creationId xmlns:p14="http://schemas.microsoft.com/office/powerpoint/2010/main" val="38535117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podávání O2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600" y="294746"/>
            <a:ext cx="7490915" cy="6408000"/>
          </a:xfrm>
        </p:spPr>
      </p:pic>
    </p:spTree>
    <p:extLst>
      <p:ext uri="{BB962C8B-B14F-4D97-AF65-F5344CB8AC3E}">
        <p14:creationId xmlns:p14="http://schemas.microsoft.com/office/powerpoint/2010/main" val="1780882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Ventilační selhání – typ II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Patofyziologicky je důsledkem poklesu minutové alveolární ventilace</a:t>
            </a:r>
          </a:p>
          <a:p>
            <a:r>
              <a:rPr lang="cs-CZ" dirty="0"/>
              <a:t> </a:t>
            </a:r>
            <a:r>
              <a:rPr lang="cs-CZ" dirty="0" smtClean="0"/>
              <a:t>    a) pokles minutové ventilace - MV</a:t>
            </a:r>
          </a:p>
          <a:p>
            <a:r>
              <a:rPr lang="cs-CZ" dirty="0"/>
              <a:t> </a:t>
            </a:r>
            <a:r>
              <a:rPr lang="cs-CZ" dirty="0" smtClean="0"/>
              <a:t>    b) zvýšení frakce mrtvého prostoru v MV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dirty="0" smtClean="0"/>
              <a:t>      etiologie</a:t>
            </a:r>
          </a:p>
          <a:p>
            <a:r>
              <a:rPr lang="cs-CZ" dirty="0" smtClean="0"/>
              <a:t>poruchy na ose CNS (dýchací centrum) – dýchací svaly a hrudník</a:t>
            </a:r>
          </a:p>
          <a:p>
            <a:pPr marL="0" indent="0">
              <a:buNone/>
            </a:pPr>
            <a:r>
              <a:rPr lang="cs-CZ" dirty="0" smtClean="0"/>
              <a:t>        </a:t>
            </a:r>
            <a:r>
              <a:rPr lang="cs-CZ" sz="2400" dirty="0" smtClean="0"/>
              <a:t>útlum CNS, míšní, nervové léze, nervosvalová onemocnění, </a:t>
            </a:r>
          </a:p>
          <a:p>
            <a:pPr marL="0" indent="0">
              <a:buNone/>
            </a:pPr>
            <a:r>
              <a:rPr lang="cs-CZ" sz="2400" dirty="0"/>
              <a:t> </a:t>
            </a:r>
            <a:r>
              <a:rPr lang="cs-CZ" sz="2400" dirty="0" smtClean="0"/>
              <a:t>       svalová    atrofie – malnutrice, deformity hrudníku</a:t>
            </a:r>
          </a:p>
          <a:p>
            <a:r>
              <a:rPr lang="cs-CZ" dirty="0" smtClean="0"/>
              <a:t>Plicní choroby – restrikční a obstrukční vady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483224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41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633</Words>
  <Application>Microsoft Office PowerPoint</Application>
  <PresentationFormat>Širokoúhlá obrazovka</PresentationFormat>
  <Paragraphs>95</Paragraphs>
  <Slides>31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Motiv Office</vt:lpstr>
      <vt:lpstr>Respirační selhání</vt:lpstr>
      <vt:lpstr>Respirační selhání</vt:lpstr>
      <vt:lpstr>Respirační selhání</vt:lpstr>
      <vt:lpstr>Výměna plynů – gas exchange</vt:lpstr>
      <vt:lpstr>Prezentace aplikace PowerPoint</vt:lpstr>
      <vt:lpstr>Prezentace aplikace PowerPoint</vt:lpstr>
      <vt:lpstr>Výměna respiračních plynů v plicích</vt:lpstr>
      <vt:lpstr>Ventilace/perfuze</vt:lpstr>
      <vt:lpstr>Prezentace aplikace PowerPoint</vt:lpstr>
      <vt:lpstr>Prezentace aplikace PowerPoint</vt:lpstr>
      <vt:lpstr>Prezentace aplikace PowerPoint</vt:lpstr>
      <vt:lpstr>Prezentace aplikace PowerPoint</vt:lpstr>
      <vt:lpstr>Mrtvý prostor vs plicní shunt</vt:lpstr>
      <vt:lpstr>Prezentace aplikace PowerPoint</vt:lpstr>
      <vt:lpstr>Plicní shunt</vt:lpstr>
      <vt:lpstr>Transport respiračních plynů krví</vt:lpstr>
      <vt:lpstr>Prezentace aplikace PowerPoint</vt:lpstr>
      <vt:lpstr>Transport O2 krví</vt:lpstr>
      <vt:lpstr>Prezentace aplikace PowerPoint</vt:lpstr>
      <vt:lpstr>Transport CO2 krví</vt:lpstr>
      <vt:lpstr>Parciální tlaky paO2 a paCO2 v těle</vt:lpstr>
      <vt:lpstr>Hypoxemie vs hypoxie</vt:lpstr>
      <vt:lpstr>Typy hypoxie</vt:lpstr>
      <vt:lpstr>Prezentace aplikace PowerPoint</vt:lpstr>
      <vt:lpstr>Patofyziologie respiračního selhání</vt:lpstr>
      <vt:lpstr>Prezentace aplikace PowerPoint</vt:lpstr>
      <vt:lpstr>Hypoxemické respirační selhání</vt:lpstr>
      <vt:lpstr>Prezentace aplikace PowerPoint</vt:lpstr>
      <vt:lpstr>podávání O2</vt:lpstr>
      <vt:lpstr>Ventilační selhání – typ II</vt:lpstr>
      <vt:lpstr>Prezentace aplikace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Respirační selhání</dc:title>
  <dc:creator>Moravec Michal, MUDr.</dc:creator>
  <cp:lastModifiedBy>Moravec Michal, MUDr.</cp:lastModifiedBy>
  <cp:revision>26</cp:revision>
  <dcterms:created xsi:type="dcterms:W3CDTF">2016-04-24T12:05:21Z</dcterms:created>
  <dcterms:modified xsi:type="dcterms:W3CDTF">2017-02-06T13:32:34Z</dcterms:modified>
</cp:coreProperties>
</file>