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71" r:id="rId5"/>
    <p:sldId id="272" r:id="rId6"/>
    <p:sldId id="273" r:id="rId7"/>
    <p:sldId id="259" r:id="rId8"/>
    <p:sldId id="262" r:id="rId9"/>
    <p:sldId id="263" r:id="rId10"/>
    <p:sldId id="268" r:id="rId11"/>
    <p:sldId id="264" r:id="rId12"/>
    <p:sldId id="269" r:id="rId13"/>
    <p:sldId id="260" r:id="rId14"/>
    <p:sldId id="270" r:id="rId15"/>
    <p:sldId id="256" r:id="rId16"/>
    <p:sldId id="261" r:id="rId17"/>
    <p:sldId id="265" r:id="rId18"/>
    <p:sldId id="266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279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310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550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3694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41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382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388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65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646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858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456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E9F07-02FD-4198-8FCC-CACBDE9EC480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CC9C6-7872-40A5-B5DA-5D92F7BA2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66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Neinvazivní ventilace</a:t>
            </a:r>
            <a:endParaRPr lang="cs-CZ" dirty="0"/>
          </a:p>
        </p:txBody>
      </p:sp>
      <p:sp>
        <p:nvSpPr>
          <p:cNvPr id="7" name="Podnadpis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NIV, CPAP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876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NIV - definice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</a:t>
            </a:r>
            <a:r>
              <a:rPr lang="cs-CZ" dirty="0" smtClean="0"/>
              <a:t>plikace ventilační podpory bez použití invazivního zajištění DC  </a:t>
            </a:r>
          </a:p>
          <a:p>
            <a:pPr marL="0" indent="0">
              <a:buNone/>
            </a:pPr>
            <a:r>
              <a:rPr lang="cs-CZ" dirty="0" smtClean="0"/>
              <a:t>                  bez ETK či TSK</a:t>
            </a:r>
          </a:p>
          <a:p>
            <a:r>
              <a:rPr lang="cs-CZ" dirty="0"/>
              <a:t>m</a:t>
            </a:r>
            <a:r>
              <a:rPr lang="cs-CZ" dirty="0" smtClean="0"/>
              <a:t>ůže být použita ke zvládnutí akutního i chronického respiračního selhání</a:t>
            </a:r>
          </a:p>
          <a:p>
            <a:r>
              <a:rPr lang="cs-CZ" dirty="0"/>
              <a:t>a</a:t>
            </a:r>
            <a:r>
              <a:rPr lang="cs-CZ" dirty="0" smtClean="0"/>
              <a:t>plikace v intenzivní péči i domácí ventilační péči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100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NIV – způsoby 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Neinvazívní ventilace pozitivním přetlakem – NIPPV</a:t>
            </a:r>
          </a:p>
          <a:p>
            <a:r>
              <a:rPr lang="cs-CZ" dirty="0" smtClean="0"/>
              <a:t>Neinvazivní ventilace negativním tlakem</a:t>
            </a:r>
          </a:p>
          <a:p>
            <a:r>
              <a:rPr lang="cs-CZ" dirty="0" err="1" smtClean="0"/>
              <a:t>Vysokoprůtokové</a:t>
            </a:r>
            <a:r>
              <a:rPr lang="cs-CZ" dirty="0" smtClean="0"/>
              <a:t> podávání O2 nosní kanylou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93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NIV – indikace a využití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CHOPN</a:t>
            </a:r>
          </a:p>
          <a:p>
            <a:r>
              <a:rPr lang="cs-CZ" dirty="0" err="1" smtClean="0"/>
              <a:t>Asthma</a:t>
            </a:r>
            <a:endParaRPr lang="cs-CZ" dirty="0" smtClean="0"/>
          </a:p>
          <a:p>
            <a:r>
              <a:rPr lang="cs-CZ" dirty="0" smtClean="0"/>
              <a:t>Plicní edém – kardiogenní</a:t>
            </a:r>
          </a:p>
          <a:p>
            <a:r>
              <a:rPr lang="cs-CZ" dirty="0" smtClean="0"/>
              <a:t>Neuromuskulární onemocnění s hypoventilací</a:t>
            </a:r>
          </a:p>
          <a:p>
            <a:r>
              <a:rPr lang="cs-CZ" dirty="0" smtClean="0"/>
              <a:t>OSA/dekompenzované </a:t>
            </a:r>
            <a:r>
              <a:rPr lang="cs-CZ" dirty="0" err="1" smtClean="0"/>
              <a:t>cor</a:t>
            </a:r>
            <a:r>
              <a:rPr lang="cs-CZ" dirty="0" smtClean="0"/>
              <a:t> </a:t>
            </a:r>
            <a:r>
              <a:rPr lang="cs-CZ" dirty="0" err="1" smtClean="0"/>
              <a:t>pulmonale</a:t>
            </a:r>
            <a:endParaRPr lang="cs-CZ" dirty="0" smtClean="0"/>
          </a:p>
          <a:p>
            <a:r>
              <a:rPr lang="cs-CZ" dirty="0" smtClean="0"/>
              <a:t>Pooperační </a:t>
            </a:r>
            <a:r>
              <a:rPr lang="cs-CZ" dirty="0" err="1" smtClean="0"/>
              <a:t>hypoxemie</a:t>
            </a:r>
            <a:r>
              <a:rPr lang="cs-CZ" dirty="0" smtClean="0"/>
              <a:t>, respirační tíseň</a:t>
            </a:r>
          </a:p>
          <a:p>
            <a:r>
              <a:rPr lang="cs-CZ" dirty="0" smtClean="0"/>
              <a:t>Omezená terapie, DNR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5361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NIV - kontraindikace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Koma</a:t>
            </a:r>
            <a:endParaRPr lang="cs-CZ" dirty="0" smtClean="0"/>
          </a:p>
          <a:p>
            <a:r>
              <a:rPr lang="cs-CZ" dirty="0" smtClean="0"/>
              <a:t>Srdeční a dechová zástava</a:t>
            </a:r>
          </a:p>
          <a:p>
            <a:r>
              <a:rPr lang="cs-CZ" dirty="0" smtClean="0"/>
              <a:t>Těžká oběhová nestabilita</a:t>
            </a:r>
          </a:p>
          <a:p>
            <a:r>
              <a:rPr lang="cs-CZ" dirty="0" smtClean="0"/>
              <a:t>Krvácení do GIT</a:t>
            </a:r>
          </a:p>
          <a:p>
            <a:r>
              <a:rPr lang="cs-CZ" dirty="0" smtClean="0"/>
              <a:t>Nedostatečná ochrana DC</a:t>
            </a:r>
          </a:p>
          <a:p>
            <a:r>
              <a:rPr lang="cs-CZ" dirty="0" smtClean="0"/>
              <a:t>Křečové stavy</a:t>
            </a:r>
          </a:p>
          <a:p>
            <a:r>
              <a:rPr lang="cs-CZ" dirty="0" smtClean="0"/>
              <a:t>Stavy s rizikem obstrukce horních DC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2000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Kriteria</a:t>
            </a:r>
            <a:r>
              <a:rPr lang="cs-CZ" dirty="0" smtClean="0"/>
              <a:t> ke zvážení zahájení NIV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ooperující pacient</a:t>
            </a:r>
          </a:p>
          <a:p>
            <a:r>
              <a:rPr lang="cs-CZ" dirty="0"/>
              <a:t>d</a:t>
            </a:r>
            <a:r>
              <a:rPr lang="cs-CZ" dirty="0" smtClean="0"/>
              <a:t>echová tíseň</a:t>
            </a:r>
          </a:p>
          <a:p>
            <a:r>
              <a:rPr lang="cs-CZ" dirty="0"/>
              <a:t>t</a:t>
            </a:r>
            <a:r>
              <a:rPr lang="cs-CZ" dirty="0" smtClean="0"/>
              <a:t>achypnoe &gt; 25d/min</a:t>
            </a:r>
          </a:p>
          <a:p>
            <a:r>
              <a:rPr lang="cs-CZ" dirty="0"/>
              <a:t>z</a:t>
            </a:r>
            <a:r>
              <a:rPr lang="cs-CZ" dirty="0" smtClean="0"/>
              <a:t>výšená dechová práce – zapojování pomocných dýchacích svalů</a:t>
            </a:r>
          </a:p>
          <a:p>
            <a:r>
              <a:rPr lang="cs-CZ" dirty="0" err="1"/>
              <a:t>h</a:t>
            </a:r>
            <a:r>
              <a:rPr lang="cs-CZ" dirty="0" err="1" smtClean="0"/>
              <a:t>yperkapnie</a:t>
            </a:r>
            <a:r>
              <a:rPr lang="cs-CZ" dirty="0" smtClean="0"/>
              <a:t>, respirační </a:t>
            </a:r>
            <a:r>
              <a:rPr lang="cs-CZ" dirty="0" err="1" smtClean="0"/>
              <a:t>acidosa</a:t>
            </a:r>
            <a:endParaRPr lang="cs-CZ" dirty="0" smtClean="0"/>
          </a:p>
          <a:p>
            <a:r>
              <a:rPr lang="cs-CZ" dirty="0" err="1"/>
              <a:t>h</a:t>
            </a:r>
            <a:r>
              <a:rPr lang="cs-CZ" dirty="0" err="1" smtClean="0"/>
              <a:t>ypoxemie</a:t>
            </a:r>
            <a:r>
              <a:rPr lang="cs-CZ" dirty="0" smtClean="0"/>
              <a:t>, zejména při předpokladu rychlé úpravy stavu (plicní edém)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019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NIPPV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Využívá stejného principu jako invazivní ventilace pozitivním přetlakem</a:t>
            </a:r>
          </a:p>
          <a:p>
            <a:r>
              <a:rPr lang="cs-CZ" dirty="0" smtClean="0"/>
              <a:t>Ventilační podpora je poskytována přes těsnící obličejové masky nebo „helmu“</a:t>
            </a:r>
          </a:p>
          <a:p>
            <a:r>
              <a:rPr lang="cs-CZ" dirty="0" err="1" smtClean="0"/>
              <a:t>Mod</a:t>
            </a:r>
            <a:r>
              <a:rPr lang="cs-CZ" dirty="0" smtClean="0"/>
              <a:t> ventilační podpory – nejčastěji CPAP, BIPAP, PSV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286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190625"/>
            <a:ext cx="81915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00" y="794004"/>
            <a:ext cx="4617720" cy="252679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745" y="4249420"/>
            <a:ext cx="3571875" cy="20002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72" y="1859280"/>
            <a:ext cx="3724656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1435100"/>
            <a:ext cx="54483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1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1117600"/>
            <a:ext cx="10058400" cy="49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9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5" y="1660524"/>
            <a:ext cx="4171950" cy="265747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2" y="2989262"/>
            <a:ext cx="41814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8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NIV s využitím podtlaku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Asistované </a:t>
            </a:r>
            <a:r>
              <a:rPr lang="cs-CZ" dirty="0" err="1" smtClean="0"/>
              <a:t>inspirium</a:t>
            </a:r>
            <a:r>
              <a:rPr lang="cs-CZ" dirty="0" smtClean="0"/>
              <a:t> aplikací negativního tlaku na hrudní stěnu v </a:t>
            </a:r>
            <a:r>
              <a:rPr lang="cs-CZ" dirty="0" err="1" smtClean="0"/>
              <a:t>inspiriu</a:t>
            </a:r>
            <a:endParaRPr lang="cs-CZ" dirty="0" smtClean="0"/>
          </a:p>
          <a:p>
            <a:r>
              <a:rPr lang="cs-CZ" dirty="0" smtClean="0"/>
              <a:t>Spíše historický význam</a:t>
            </a:r>
          </a:p>
          <a:p>
            <a:r>
              <a:rPr lang="cs-CZ" dirty="0" smtClean="0"/>
              <a:t>Současné klinické užití – </a:t>
            </a:r>
            <a:r>
              <a:rPr lang="cs-CZ" dirty="0" err="1" smtClean="0"/>
              <a:t>Hayekův</a:t>
            </a:r>
            <a:r>
              <a:rPr lang="cs-CZ" dirty="0" smtClean="0"/>
              <a:t> oscilátor – COPD, </a:t>
            </a:r>
            <a:r>
              <a:rPr lang="cs-CZ" dirty="0" err="1" smtClean="0"/>
              <a:t>bronchiektazie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358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Hayekův</a:t>
            </a:r>
            <a:r>
              <a:rPr lang="cs-CZ" dirty="0" smtClean="0"/>
              <a:t> </a:t>
            </a:r>
            <a:r>
              <a:rPr lang="cs-CZ" dirty="0" err="1" smtClean="0"/>
              <a:t>bifasický</a:t>
            </a:r>
            <a:r>
              <a:rPr lang="cs-CZ" dirty="0" smtClean="0"/>
              <a:t> oscilátor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982760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Neinvazivní ventilace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CPAP, NIV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28612"/>
            <a:ext cx="91440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NIV – </a:t>
            </a:r>
            <a:r>
              <a:rPr lang="cs-CZ" dirty="0" err="1" smtClean="0"/>
              <a:t>high</a:t>
            </a:r>
            <a:r>
              <a:rPr lang="cs-CZ" dirty="0" smtClean="0"/>
              <a:t> </a:t>
            </a:r>
            <a:r>
              <a:rPr lang="cs-CZ" dirty="0" err="1" smtClean="0"/>
              <a:t>flow</a:t>
            </a:r>
            <a:r>
              <a:rPr lang="cs-CZ" dirty="0" smtClean="0"/>
              <a:t> nosní O2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Vysokoprůtokové</a:t>
            </a:r>
            <a:r>
              <a:rPr lang="cs-CZ" dirty="0" smtClean="0"/>
              <a:t> podání O2 nosní kanylou – 30-60l/min</a:t>
            </a:r>
          </a:p>
          <a:p>
            <a:r>
              <a:rPr lang="cs-CZ" dirty="0" smtClean="0"/>
              <a:t>Ohřátý a zvlhčený kyslík</a:t>
            </a:r>
          </a:p>
          <a:p>
            <a:r>
              <a:rPr lang="cs-CZ" dirty="0" smtClean="0"/>
              <a:t>Umožňuje podání vyšších FiO2 a zmenšení mrtvého prostoru  vydechovaného CO2</a:t>
            </a:r>
          </a:p>
          <a:p>
            <a:r>
              <a:rPr lang="cs-CZ" dirty="0" smtClean="0"/>
              <a:t>Neumožňuje navýšení inspiračního dechového objemu</a:t>
            </a:r>
          </a:p>
          <a:p>
            <a:r>
              <a:rPr lang="cs-CZ" dirty="0" smtClean="0"/>
              <a:t>Vytváří nízkou hladinu PEEP – cca 0,5cm na každé navýšení průtoku o 10l/min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958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62000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8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14" y="304800"/>
            <a:ext cx="5869172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257</Words>
  <Application>Microsoft Office PowerPoint</Application>
  <PresentationFormat>Širokoúhlá obrazovka</PresentationFormat>
  <Paragraphs>51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Motiv Office</vt:lpstr>
      <vt:lpstr>Neinvazivní ventilace</vt:lpstr>
      <vt:lpstr>NIV - definice</vt:lpstr>
      <vt:lpstr>NIV – způsoby užití</vt:lpstr>
      <vt:lpstr>NIV – indikace a využití</vt:lpstr>
      <vt:lpstr>NIV - kontraindikace</vt:lpstr>
      <vt:lpstr>Kriteria ke zvážení zahájení NIV</vt:lpstr>
      <vt:lpstr>NIPPV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NIV s využitím podtlaku</vt:lpstr>
      <vt:lpstr>Hayekův bifasický oscilátor</vt:lpstr>
      <vt:lpstr>Neinvazivní ventilace</vt:lpstr>
      <vt:lpstr>NIV – high flow nosní O2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Neinvazivní ventilace</dc:title>
  <dc:creator>Moravec Michal, MUDr.</dc:creator>
  <cp:lastModifiedBy>Moravec Michal, MUDr.</cp:lastModifiedBy>
  <cp:revision>9</cp:revision>
  <dcterms:created xsi:type="dcterms:W3CDTF">2017-02-06T13:43:12Z</dcterms:created>
  <dcterms:modified xsi:type="dcterms:W3CDTF">2017-02-06T20:56:17Z</dcterms:modified>
</cp:coreProperties>
</file>